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7772400" cx="10058400"/>
  <p:notesSz cx="6858000" cy="9144000"/>
  <p:embeddedFontLst>
    <p:embeddedFont>
      <p:font typeface="Inter"/>
      <p:regular r:id="rId9"/>
      <p:bold r:id="rId10"/>
      <p:italic r:id="rId11"/>
      <p:boldItalic r:id="rId12"/>
    </p:embeddedFont>
    <p:embeddedFont>
      <p:font typeface="Plus Jakarta Sans Medium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32A0844-9E75-40A6-833F-3A2D30BAC9D7}">
  <a:tblStyle styleId="{E32A0844-9E75-40A6-833F-3A2D30BAC9D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italic.fntdata"/><Relationship Id="rId10" Type="http://schemas.openxmlformats.org/officeDocument/2006/relationships/font" Target="fonts/Inter-bold.fntdata"/><Relationship Id="rId13" Type="http://schemas.openxmlformats.org/officeDocument/2006/relationships/font" Target="fonts/PlusJakartaSansMedium-regular.fntdata"/><Relationship Id="rId12" Type="http://schemas.openxmlformats.org/officeDocument/2006/relationships/font" Target="fonts/Inter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Inter-regular.fntdata"/><Relationship Id="rId15" Type="http://schemas.openxmlformats.org/officeDocument/2006/relationships/font" Target="fonts/PlusJakartaSansMedium-italic.fntdata"/><Relationship Id="rId14" Type="http://schemas.openxmlformats.org/officeDocument/2006/relationships/font" Target="fonts/PlusJakartaSansMedium-bold.fntdata"/><Relationship Id="rId16" Type="http://schemas.openxmlformats.org/officeDocument/2006/relationships/font" Target="fonts/PlusJakartaSansMedium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043551cf01_0_0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043551cf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043551cf01_0_11:notes"/>
          <p:cNvSpPr/>
          <p:nvPr>
            <p:ph idx="2" type="sldImg"/>
          </p:nvPr>
        </p:nvSpPr>
        <p:spPr>
          <a:xfrm>
            <a:off x="1210482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043551cf01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tyra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1pPr>
            <a:lvl2pPr lvl="1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2pPr>
            <a:lvl3pPr lvl="2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3pPr>
            <a:lvl4pPr lvl="3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4pPr>
            <a:lvl5pPr lvl="4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5pPr>
            <a:lvl6pPr lvl="5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6pPr>
            <a:lvl7pPr lvl="6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7pPr>
            <a:lvl8pPr lvl="7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8pPr>
            <a:lvl9pPr lvl="8" algn="ctr">
              <a:spcBef>
                <a:spcPts val="0"/>
              </a:spcBef>
              <a:spcAft>
                <a:spcPts val="0"/>
              </a:spcAft>
              <a:buSzPts val="5500"/>
              <a:buNone/>
              <a:defRPr sz="55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700"/>
              <a:buNone/>
              <a:defRPr sz="127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 algn="ctr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 algn="ctr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 algn="ctr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 algn="ctr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1pPr>
            <a:lvl2pPr lvl="1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300"/>
            </a:lvl1pPr>
            <a:lvl2pPr indent="-311150" lvl="1" marL="9144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2pPr>
            <a:lvl3pPr indent="-311150" lvl="2" marL="13716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3pPr>
            <a:lvl4pPr indent="-311150" lvl="3" marL="18288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4pPr>
            <a:lvl5pPr indent="-311150" lvl="4" marL="22860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5pPr>
            <a:lvl6pPr indent="-311150" lvl="5" marL="2743200">
              <a:spcBef>
                <a:spcPts val="1700"/>
              </a:spcBef>
              <a:spcAft>
                <a:spcPts val="0"/>
              </a:spcAft>
              <a:buSzPts val="1300"/>
              <a:buChar char="■"/>
              <a:defRPr sz="1300"/>
            </a:lvl6pPr>
            <a:lvl7pPr indent="-311150" lvl="6" marL="3200400">
              <a:spcBef>
                <a:spcPts val="1700"/>
              </a:spcBef>
              <a:spcAft>
                <a:spcPts val="0"/>
              </a:spcAft>
              <a:buSzPts val="1300"/>
              <a:buChar char="●"/>
              <a:defRPr sz="1300"/>
            </a:lvl7pPr>
            <a:lvl8pPr indent="-311150" lvl="7" marL="3657600">
              <a:spcBef>
                <a:spcPts val="1700"/>
              </a:spcBef>
              <a:spcAft>
                <a:spcPts val="0"/>
              </a:spcAft>
              <a:buSzPts val="1300"/>
              <a:buChar char="○"/>
              <a:defRPr sz="1300"/>
            </a:lvl8pPr>
            <a:lvl9pPr indent="-311150" lvl="8" marL="4114800">
              <a:spcBef>
                <a:spcPts val="1700"/>
              </a:spcBef>
              <a:spcAft>
                <a:spcPts val="1700"/>
              </a:spcAft>
              <a:buSzPts val="1300"/>
              <a:buChar char="■"/>
              <a:defRPr sz="13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1pPr>
            <a:lvl2pPr lvl="1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2pPr>
            <a:lvl3pPr lvl="2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3pPr>
            <a:lvl4pPr lvl="3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4pPr>
            <a:lvl5pPr lvl="4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5pPr>
            <a:lvl6pPr lvl="5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6pPr>
            <a:lvl7pPr lvl="6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7pPr>
            <a:lvl8pPr lvl="7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8pPr>
            <a:lvl9pPr lvl="8">
              <a:spcBef>
                <a:spcPts val="0"/>
              </a:spcBef>
              <a:spcAft>
                <a:spcPts val="0"/>
              </a:spcAft>
              <a:buSzPts val="5100"/>
              <a:buNone/>
              <a:defRPr sz="51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6675" lIns="96675" spcFirstLastPara="1" rIns="96675" wrap="square" tIns="966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1pPr>
            <a:lvl2pPr lvl="1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2pPr>
            <a:lvl3pPr lvl="2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3pPr>
            <a:lvl4pPr lvl="3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4pPr>
            <a:lvl5pPr lvl="4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5pPr>
            <a:lvl6pPr lvl="5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6pPr>
            <a:lvl7pPr lvl="6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7pPr>
            <a:lvl8pPr lvl="7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8pPr>
            <a:lvl9pPr lvl="8" algn="ctr">
              <a:spcBef>
                <a:spcPts val="0"/>
              </a:spcBef>
              <a:spcAft>
                <a:spcPts val="0"/>
              </a:spcAft>
              <a:buSzPts val="4400"/>
              <a:buNone/>
              <a:defRPr sz="44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6675" lIns="96675" spcFirstLastPara="1" rIns="96675" wrap="square" tIns="966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349250" lvl="0" marL="45720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indent="-323850" lvl="1" marL="9144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170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170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170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1700"/>
              </a:spcBef>
              <a:spcAft>
                <a:spcPts val="170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</p:spPr>
        <p:txBody>
          <a:bodyPr anchorCtr="0" anchor="ctr" bIns="96675" lIns="96675" spcFirstLastPara="1" rIns="96675" wrap="square" tIns="9667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>
            <a:lvl1pPr indent="-3492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1pPr>
            <a:lvl2pPr indent="-323850" lvl="1" marL="914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2pPr>
            <a:lvl3pPr indent="-323850" lvl="2" marL="1371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3pPr>
            <a:lvl4pPr indent="-323850" lvl="3" marL="18288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4pPr>
            <a:lvl5pPr indent="-323850" lvl="4" marL="22860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5pPr>
            <a:lvl6pPr indent="-323850" lvl="5" marL="27432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6pPr>
            <a:lvl7pPr indent="-323850" lvl="6" marL="32004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●"/>
              <a:defRPr sz="1500">
                <a:solidFill>
                  <a:schemeClr val="dk2"/>
                </a:solidFill>
              </a:defRPr>
            </a:lvl7pPr>
            <a:lvl8pPr indent="-323850" lvl="7" marL="3657600">
              <a:lnSpc>
                <a:spcPct val="115000"/>
              </a:lnSpc>
              <a:spcBef>
                <a:spcPts val="1700"/>
              </a:spcBef>
              <a:spcAft>
                <a:spcPts val="0"/>
              </a:spcAft>
              <a:buClr>
                <a:schemeClr val="dk2"/>
              </a:buClr>
              <a:buSzPts val="1500"/>
              <a:buChar char="○"/>
              <a:defRPr sz="1500">
                <a:solidFill>
                  <a:schemeClr val="dk2"/>
                </a:solidFill>
              </a:defRPr>
            </a:lvl8pPr>
            <a:lvl9pPr indent="-323850" lvl="8" marL="4114800">
              <a:lnSpc>
                <a:spcPct val="115000"/>
              </a:lnSpc>
              <a:spcBef>
                <a:spcPts val="1700"/>
              </a:spcBef>
              <a:spcAft>
                <a:spcPts val="1700"/>
              </a:spcAft>
              <a:buClr>
                <a:schemeClr val="dk2"/>
              </a:buClr>
              <a:buSzPts val="1500"/>
              <a:buChar char="■"/>
              <a:defRPr sz="15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3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>
            <a:lvl1pPr lvl="0" algn="r">
              <a:buNone/>
              <a:defRPr sz="1100">
                <a:solidFill>
                  <a:schemeClr val="dk2"/>
                </a:solidFill>
              </a:defRPr>
            </a:lvl1pPr>
            <a:lvl2pPr lvl="1" algn="r">
              <a:buNone/>
              <a:defRPr sz="1100">
                <a:solidFill>
                  <a:schemeClr val="dk2"/>
                </a:solidFill>
              </a:defRPr>
            </a:lvl2pPr>
            <a:lvl3pPr lvl="2" algn="r">
              <a:buNone/>
              <a:defRPr sz="1100">
                <a:solidFill>
                  <a:schemeClr val="dk2"/>
                </a:solidFill>
              </a:defRPr>
            </a:lvl3pPr>
            <a:lvl4pPr lvl="3" algn="r">
              <a:buNone/>
              <a:defRPr sz="1100">
                <a:solidFill>
                  <a:schemeClr val="dk2"/>
                </a:solidFill>
              </a:defRPr>
            </a:lvl4pPr>
            <a:lvl5pPr lvl="4" algn="r">
              <a:buNone/>
              <a:defRPr sz="1100">
                <a:solidFill>
                  <a:schemeClr val="dk2"/>
                </a:solidFill>
              </a:defRPr>
            </a:lvl5pPr>
            <a:lvl6pPr lvl="5" algn="r">
              <a:buNone/>
              <a:defRPr sz="1100">
                <a:solidFill>
                  <a:schemeClr val="dk2"/>
                </a:solidFill>
              </a:defRPr>
            </a:lvl6pPr>
            <a:lvl7pPr lvl="6" algn="r">
              <a:buNone/>
              <a:defRPr sz="1100">
                <a:solidFill>
                  <a:schemeClr val="dk2"/>
                </a:solidFill>
              </a:defRPr>
            </a:lvl7pPr>
            <a:lvl8pPr lvl="7" algn="r">
              <a:buNone/>
              <a:defRPr sz="1100">
                <a:solidFill>
                  <a:schemeClr val="dk2"/>
                </a:solidFill>
              </a:defRPr>
            </a:lvl8pPr>
            <a:lvl9pPr lvl="8" algn="r">
              <a:buNone/>
              <a:defRPr sz="11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hyperlink" Target="https://docs.google.com/presentation/d/1HAwGj9lVUxR-xmWav-Xw_xLuxoGPdVq_hFwSDeMbAtU/edit?usp=sharing" TargetMode="External"/><Relationship Id="rId6" Type="http://schemas.openxmlformats.org/officeDocument/2006/relationships/hyperlink" Target="https://docs.google.com/presentation/d/1j7aBQG8jRppH7MbzuzFerHVbnEESFA0umkjUYRoMUAE/edit?usp=sharing" TargetMode="External"/><Relationship Id="rId7" Type="http://schemas.openxmlformats.org/officeDocument/2006/relationships/hyperlink" Target="https://www.oerproject.com/OER-Materials/OER-Media/PDFs/1200/Unit2/Zheng-He?share=embed&amp;iframe=true&amp;isV3=true&amp;fromlesson=true" TargetMode="External"/><Relationship Id="rId8" Type="http://schemas.openxmlformats.org/officeDocument/2006/relationships/hyperlink" Target="https://docs.google.com/presentation/d/1snreyaMwRmfcwVtJyHwpGKktwBv6ONYqguzO_KFWLBE/edit?usp=sharin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hyperlink" Target="https://docs.google.com/presentation/d/1tdb5WrC8qRxj5h7Ba3C4dsQeVPnphTP0HMQtmbh7gnY/edit?usp=drive_link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58" name="Google Shape;58;p13"/>
          <p:cNvGraphicFramePr/>
          <p:nvPr/>
        </p:nvGraphicFramePr>
        <p:xfrm>
          <a:off x="355863" y="658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{E32A0844-9E75-40A6-833F-3A2D30BAC9D7}</a:tableStyleId>
              </a:tblPr>
              <a:tblGrid>
                <a:gridCol w="1633350"/>
                <a:gridCol w="4045800"/>
                <a:gridCol w="3669725"/>
              </a:tblGrid>
              <a:tr h="3545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LESSON 5: Zheng He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10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SUPPORTING QUESTION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How did Zheng He’s voyages impact both the regions he visited as well as Ming China?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3403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STANDARD(S)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2.1, 2.4, 2.10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060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FOCUS SKILL(S)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Causation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Evaluating Evidence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14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MATERIALS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/>
                        </a:rPr>
                        <a:t>Do First Options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Printed Student Handouts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Access to Inquiry Journal (already handed out in Lesson 1)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10525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DO FIRST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1- Frayer: Expedition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Option 2- A-Z Guide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21075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Select </a:t>
                      </a:r>
                      <a:r>
                        <a:rPr lang="en" sz="1200" u="sng">
                          <a:solidFill>
                            <a:srgbClr val="0097A7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6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“Do First”</a:t>
                      </a: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option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Play “Song of the Unit” or alternative 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students with visual, online, or print access to “Do First”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Complete “Do First” either online or by hand.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03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1 - LAUNCH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begin by reading a </a:t>
                      </a: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7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graphic biography of Zheng He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Using the </a:t>
                      </a:r>
                      <a:r>
                        <a:rPr lang="en" sz="1200" u="sng">
                          <a:solidFill>
                            <a:schemeClr val="hlink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8"/>
                        </a:rPr>
                        <a:t>Zheng He Student Worksheet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, they will answer two corresponding questions. This reading will provide a brief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introduction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to the life of Zheng He, as well as spark curiosity about the controversial evaluation of his voyages.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807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Pass out the Zheng He student worksheet.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work and answer questions as needed.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the graphic biography of Zheng He and answer the questions.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9" name="Google Shape;59;p13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Global Exchanges and Societies: Daily Lesson Plan (60 Minutes)</a:t>
            </a:r>
            <a:endParaRPr sz="1800"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763" y="7223664"/>
            <a:ext cx="333180" cy="3331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178497"/>
            <a:ext cx="816414" cy="33854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7161344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8" name="Google Shape;68;p14"/>
          <p:cNvSpPr txBox="1"/>
          <p:nvPr/>
        </p:nvSpPr>
        <p:spPr>
          <a:xfrm>
            <a:off x="3838725" y="731933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69" name="Google Shape;69;p14"/>
          <p:cNvGraphicFramePr/>
          <p:nvPr/>
        </p:nvGraphicFramePr>
        <p:xfrm>
          <a:off x="279838" y="5821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{E32A0844-9E75-40A6-833F-3A2D30BAC9D7}</a:tableStyleId>
              </a:tblPr>
              <a:tblGrid>
                <a:gridCol w="1673200"/>
                <a:gridCol w="4057350"/>
                <a:gridCol w="3702950"/>
              </a:tblGrid>
              <a:tr h="291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LESSON 5: Zheng He</a:t>
                      </a: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 - Continued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54850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2 - </a:t>
                      </a:r>
                      <a:r>
                        <a:rPr b="1" lang="en" sz="1300">
                          <a:latin typeface="Inter"/>
                          <a:ea typeface="Inter"/>
                          <a:cs typeface="Inter"/>
                          <a:sym typeface="Inter"/>
                        </a:rPr>
                        <a:t>PRACTICE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read a 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primary source about Zheng He’s expeditions and answer the questions that follow. This will aid in understanding the purpose of his voyages.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10089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the primary source on page 2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Monitor student progress and answer questions as needed.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Read primary source and answer questions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81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ACTIVITY 3 - EXHIBIT</a:t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3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demonstrate their understanding of Zheng He by drawing a portrayal that represents the two views of his expeditions. They will use the directions and template show on page 3 of the student worksheet. They should have three drawn items for each side of the portrayal.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8387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Direct students to page 3 of the worksheet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clarifying instructions and materials for drawing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Draw a total of 6 items onto the template to represent Zheng He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9150">
                <a:tc row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3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CONCLUSION</a:t>
                      </a:r>
                      <a:endParaRPr b="1" sz="13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Students will reflect on their learning from the prior topic using the </a:t>
                      </a:r>
                      <a:r>
                        <a:rPr lang="en" sz="1200" u="sng">
                          <a:solidFill>
                            <a:schemeClr val="accent5"/>
                          </a:solidFill>
                          <a:latin typeface="Inter"/>
                          <a:ea typeface="Inter"/>
                          <a:cs typeface="Inter"/>
                          <a:sym typeface="Inter"/>
                          <a:hlinkClick r:id="rId5">
                            <a:extLst>
                              <a:ext uri="{A12FA001-AC4F-418D-AE19-62706E023703}">
                                <ahyp:hlinkClr val="tx"/>
                              </a:ext>
                            </a:extLst>
                          </a:hlinkClick>
                        </a:rPr>
                        <a:t>Unit 1 Inquiry Journal</a:t>
                      </a: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. Students will use page 4 to answer the Compelling Question for Topic 2 Consider allowing students to use their notes and/or work with a partner.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69895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TEACHER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Determine and explain expectations (individual/partner; resources)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Provide access to Unit 1 Inquiry Journal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304800" lvl="0" marL="4572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Support students with expectations for CER paragraph (template included in Journal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STUDENT ACTIONS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-228600" lvl="0" marL="30480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Inter"/>
                        <a:buAutoNum type="arabicPeriod"/>
                      </a:pPr>
                      <a:r>
                        <a:rPr lang="en" sz="1200">
                          <a:solidFill>
                            <a:srgbClr val="00000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Write a CER paragraph for Topic 2 Compelling Question</a:t>
                      </a:r>
                      <a:endParaRPr sz="1200">
                        <a:solidFill>
                          <a:srgbClr val="00000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60500" marB="60500" marR="83125" marL="831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0" name="Google Shape;70;p14"/>
          <p:cNvSpPr txBox="1"/>
          <p:nvPr/>
        </p:nvSpPr>
        <p:spPr>
          <a:xfrm>
            <a:off x="-13800" y="0"/>
            <a:ext cx="10072200" cy="492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Global Exchanges and Societies: Daily Lesson Plan (60 Minutes)</a:t>
            </a:r>
            <a:endParaRPr sz="1800">
              <a:solidFill>
                <a:srgbClr val="000000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9881" y="89249"/>
            <a:ext cx="816414" cy="3385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E95C3D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1AF4B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